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282" r:id="rId6"/>
    <p:sldId id="286" r:id="rId7"/>
    <p:sldId id="295" r:id="rId8"/>
    <p:sldId id="283" r:id="rId9"/>
    <p:sldId id="287" r:id="rId10"/>
    <p:sldId id="288" r:id="rId11"/>
    <p:sldId id="308" r:id="rId12"/>
    <p:sldId id="309" r:id="rId13"/>
    <p:sldId id="310" r:id="rId14"/>
    <p:sldId id="312" r:id="rId15"/>
    <p:sldId id="313" r:id="rId16"/>
    <p:sldId id="304" r:id="rId17"/>
    <p:sldId id="307" r:id="rId18"/>
    <p:sldId id="314" r:id="rId19"/>
    <p:sldId id="305" r:id="rId20"/>
    <p:sldId id="271" r:id="rId21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14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22.05.2018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22.05.2018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e-de/dynamics-nav/developer/devenv-page-object" TargetMode="External"/><Relationship Id="rId13" Type="http://schemas.openxmlformats.org/officeDocument/2006/relationships/hyperlink" Target="https://docs.microsoft.com/de-de/dynamics-nav/developer/devenv-control-addin-object" TargetMode="External"/><Relationship Id="rId3" Type="http://schemas.openxmlformats.org/officeDocument/2006/relationships/hyperlink" Target="https://docs.microsoft.com/de-de/dynamics-nav/developer/devenv-codeunit-object" TargetMode="External"/><Relationship Id="rId7" Type="http://schemas.openxmlformats.org/officeDocument/2006/relationships/hyperlink" Target="https://docs.microsoft.com/de-de/dynamics-nav/developer/devenv-page-customization-object" TargetMode="External"/><Relationship Id="rId12" Type="http://schemas.openxmlformats.org/officeDocument/2006/relationships/hyperlink" Target="https://docs.microsoft.com/de-de/dynamics-nav/developer/devenv-profile-object" TargetMode="External"/><Relationship Id="rId2" Type="http://schemas.openxmlformats.org/officeDocument/2006/relationships/hyperlink" Target="https://docs.microsoft.com/de-de/dynamics-nav/developer/devenv-dev-overvie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de-de/dynamics-nav/developer/devenv-page-ext-object" TargetMode="External"/><Relationship Id="rId11" Type="http://schemas.openxmlformats.org/officeDocument/2006/relationships/hyperlink" Target="https://docs.microsoft.com/de-de/dynamics-nav/developer/devenv-report-object" TargetMode="External"/><Relationship Id="rId5" Type="http://schemas.openxmlformats.org/officeDocument/2006/relationships/hyperlink" Target="https://docs.microsoft.com/de-de/dynamics-nav/developer/devenv-table-object" TargetMode="External"/><Relationship Id="rId10" Type="http://schemas.openxmlformats.org/officeDocument/2006/relationships/hyperlink" Target="https://docs.microsoft.com/de-de/dynamics-nav/developer/devenv-query-object" TargetMode="External"/><Relationship Id="rId4" Type="http://schemas.openxmlformats.org/officeDocument/2006/relationships/hyperlink" Target="https://docs.microsoft.com/de-de/dynamics-nav/developer/devenv-table-ext-object" TargetMode="External"/><Relationship Id="rId9" Type="http://schemas.openxmlformats.org/officeDocument/2006/relationships/hyperlink" Target="https://docs.microsoft.com/de-de/dynamics-nav/developer/devenv-xmlport-obje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microsoft.com/de-de/dynamics-nav/developer/devenv-notifications-develop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CCA26E7B-82DD-4155-9AF9-E41F40EB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FC625B-9774-4353-913D-3A6C88F0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FC3DAD-23DC-4432-ACE6-16C0199C3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E93537-D525-495B-92FE-3DCF501526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en-US" b="1" dirty="0"/>
              <a:t>GUI &amp; In-Client Designer III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76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D7187719-C952-427A-9336-B20EF8856D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Notification</a:t>
            </a:r>
          </a:p>
          <a:p>
            <a:r>
              <a:rPr lang="en-US" dirty="0"/>
              <a:t>Wizard (Skeleton)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\03 My Favorite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“Customer”, “Item”</a:t>
            </a:r>
          </a:p>
          <a:p>
            <a:pPr lvl="1"/>
            <a:r>
              <a:rPr lang="en-US" dirty="0"/>
              <a:t>Pages:		</a:t>
            </a:r>
            <a:r>
              <a:rPr lang="en-US" i="1" dirty="0"/>
              <a:t>“Beer Category Card [CC]”, “Beer Category List [CC]”</a:t>
            </a:r>
          </a:p>
          <a:p>
            <a:pPr lvl="1"/>
            <a:r>
              <a:rPr lang="en-US" dirty="0" err="1"/>
              <a:t>Pages.Extensions</a:t>
            </a:r>
            <a:r>
              <a:rPr lang="en-US" dirty="0"/>
              <a:t>:	</a:t>
            </a:r>
            <a:r>
              <a:rPr lang="en-US" i="1" dirty="0"/>
              <a:t>“Item Card”, “Customer Card”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Invoke a </a:t>
            </a:r>
            <a:r>
              <a:rPr lang="en-US" b="1" dirty="0"/>
              <a:t>Notification</a:t>
            </a:r>
            <a:r>
              <a:rPr lang="en-US" dirty="0"/>
              <a:t>, when the selected Beer does not match the Customers Favorite Beer Category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Setup Wizard </a:t>
            </a:r>
            <a:r>
              <a:rPr lang="en-US" i="1" dirty="0"/>
              <a:t>skeleton </a:t>
            </a:r>
            <a:r>
              <a:rPr lang="en-US" dirty="0"/>
              <a:t>to initialize Beer Categories and use a </a:t>
            </a:r>
            <a:r>
              <a:rPr lang="en-US" b="1" dirty="0"/>
              <a:t>List Part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  <a:endParaRPr lang="en-US" dirty="0"/>
          </a:p>
          <a:p>
            <a:pPr lvl="1"/>
            <a:r>
              <a:rPr lang="en-US" dirty="0"/>
              <a:t>Invoke a </a:t>
            </a:r>
            <a:r>
              <a:rPr lang="en-US" b="1" dirty="0"/>
              <a:t>Notification</a:t>
            </a:r>
            <a:r>
              <a:rPr lang="en-US" dirty="0"/>
              <a:t>, when Beer Categories are empty and start the Wizard by a Notification Action</a:t>
            </a:r>
          </a:p>
        </p:txBody>
      </p:sp>
    </p:spTree>
    <p:extLst>
      <p:ext uri="{BB962C8B-B14F-4D97-AF65-F5344CB8AC3E}">
        <p14:creationId xmlns:p14="http://schemas.microsoft.com/office/powerpoint/2010/main" val="778336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r>
              <a:rPr lang="en-US" dirty="0"/>
              <a:t>Add 2 Methods</a:t>
            </a:r>
          </a:p>
          <a:p>
            <a:pPr lvl="1"/>
            <a:r>
              <a:rPr lang="en-US" dirty="0" err="1"/>
              <a:t>IsBeerMatch</a:t>
            </a:r>
            <a:r>
              <a:rPr lang="en-US" dirty="0"/>
              <a:t> 	… check the correctness of the beer</a:t>
            </a:r>
          </a:p>
          <a:p>
            <a:pPr lvl="1"/>
            <a:r>
              <a:rPr lang="en-US" dirty="0" err="1"/>
              <a:t>CheckBeer</a:t>
            </a:r>
            <a:r>
              <a:rPr lang="en-US" dirty="0"/>
              <a:t>	… use the check and show a notification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codeunit</a:t>
            </a:r>
            <a:r>
              <a:rPr lang="en-US" dirty="0"/>
              <a:t> from table extension “Customer [CC]”</a:t>
            </a:r>
            <a:br>
              <a:rPr lang="en-US" dirty="0"/>
            </a:br>
            <a:r>
              <a:rPr lang="en-US" dirty="0"/>
              <a:t>to check and invoke a notification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179487-D5AE-40F7-80ED-B6FF9117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65" y="1011553"/>
            <a:ext cx="5082139" cy="1144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B3D550-F981-4A87-90FB-E6769CE0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4034493"/>
            <a:ext cx="4965628" cy="2301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8F4F17-C010-4DC3-A239-E752FF3E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66" y="2155975"/>
            <a:ext cx="5088134" cy="4342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522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</a:t>
            </a:r>
            <a:r>
              <a:rPr lang="en-US" b="1" i="1" dirty="0"/>
              <a:t>„Beer Wizard [CC]“	ID: 50200</a:t>
            </a:r>
            <a:endParaRPr lang="en-US" dirty="0"/>
          </a:p>
          <a:p>
            <a:r>
              <a:rPr lang="en-US" dirty="0"/>
              <a:t>Add 1 Variable (Option)		</a:t>
            </a:r>
            <a:r>
              <a:rPr lang="en-US" i="1" dirty="0" err="1"/>
              <a:t>CurrentPage</a:t>
            </a:r>
            <a:r>
              <a:rPr lang="en-US" i="1" dirty="0"/>
              <a:t> "Welcome", "Beer Categories", "Finish"</a:t>
            </a:r>
          </a:p>
          <a:p>
            <a:r>
              <a:rPr lang="en-US" dirty="0"/>
              <a:t>Add 3 Variables (Boolean)		</a:t>
            </a:r>
            <a:r>
              <a:rPr lang="en-US" i="1" dirty="0" err="1"/>
              <a:t>WelcomeVisible</a:t>
            </a:r>
            <a:r>
              <a:rPr lang="en-US" i="1" dirty="0"/>
              <a:t>, </a:t>
            </a:r>
            <a:r>
              <a:rPr lang="en-US" i="1" dirty="0" err="1"/>
              <a:t>BeerCategoriesVisible</a:t>
            </a:r>
            <a:r>
              <a:rPr lang="en-US" i="1" dirty="0"/>
              <a:t>, </a:t>
            </a:r>
            <a:r>
              <a:rPr lang="en-US" i="1" dirty="0" err="1"/>
              <a:t>FinishVisible</a:t>
            </a:r>
            <a:endParaRPr lang="en-US" i="1" dirty="0"/>
          </a:p>
          <a:p>
            <a:r>
              <a:rPr lang="en-US" dirty="0"/>
              <a:t>Add 3 Pages (Groups) 		</a:t>
            </a:r>
            <a:r>
              <a:rPr lang="en-US" i="1" dirty="0"/>
              <a:t>"Welcome", "Beer Categories", "Finish"		Caption, </a:t>
            </a:r>
            <a:r>
              <a:rPr lang="en-US" i="1" dirty="0" err="1"/>
              <a:t>InstructionalText</a:t>
            </a:r>
            <a:r>
              <a:rPr lang="en-US" i="1" dirty="0"/>
              <a:t>, Visible …</a:t>
            </a:r>
          </a:p>
          <a:p>
            <a:r>
              <a:rPr lang="en-US" dirty="0"/>
              <a:t>Add 3 Actions			</a:t>
            </a:r>
            <a:r>
              <a:rPr lang="en-US" i="1" dirty="0"/>
              <a:t>Back, Next, Finish</a:t>
            </a:r>
          </a:p>
          <a:p>
            <a:r>
              <a:rPr lang="en-US" dirty="0"/>
              <a:t>Manage the visible Page by this method and check the result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2DD8BD-1F39-4563-86DA-5CD360F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921060"/>
            <a:ext cx="6599065" cy="2414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9325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Call the Wizard by changing the “</a:t>
            </a:r>
            <a:r>
              <a:rPr lang="en-US" i="1" dirty="0" err="1"/>
              <a:t>launch.json</a:t>
            </a:r>
            <a:r>
              <a:rPr lang="en-US" i="1" dirty="0"/>
              <a:t>” </a:t>
            </a:r>
            <a:r>
              <a:rPr lang="en-US" dirty="0" err="1"/>
              <a:t>StartupObject</a:t>
            </a:r>
            <a:r>
              <a:rPr lang="en-US" dirty="0"/>
              <a:t> information</a:t>
            </a:r>
            <a:endParaRPr lang="en-US" b="1" i="1" dirty="0"/>
          </a:p>
          <a:p>
            <a:r>
              <a:rPr lang="en-US" dirty="0"/>
              <a:t>The Wizard skeleton should look like this: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32258B-27BB-4EFE-A05B-16C90A27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952" y="1440000"/>
            <a:ext cx="2219048" cy="409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7CA649-5808-4451-84E6-D1069546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2394670"/>
            <a:ext cx="3698263" cy="337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887EBD-B274-49B6-B634-9A263B802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869" y="2394670"/>
            <a:ext cx="3698263" cy="33851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F7B90F-F922-4AD9-B646-8F65F6D94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739" y="2394670"/>
            <a:ext cx="3698264" cy="33851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074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F7CD3-3ADC-47F4-85A7-58290A29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 &amp; Assisted Setup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AE84DD-9AC9-43ED-8F18-5430A4505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810602-656F-41F4-B12F-9A004FDF8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6682B6-ED7D-44CE-9857-55A1CF1A0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r>
              <a:rPr lang="en-US" dirty="0"/>
              <a:t>Add some Methods to achieve this task:</a:t>
            </a:r>
            <a:br>
              <a:rPr lang="en-US" dirty="0"/>
            </a:br>
            <a:r>
              <a:rPr lang="en-US" dirty="0"/>
              <a:t>“Show a notification, when the record “Beer Categories” is empty and call the “Beer Wizard” from the notification by using an action”</a:t>
            </a:r>
          </a:p>
          <a:p>
            <a:r>
              <a:rPr lang="en-US" dirty="0"/>
              <a:t>Methods can be</a:t>
            </a:r>
          </a:p>
          <a:p>
            <a:pPr lvl="1"/>
            <a:r>
              <a:rPr lang="en-US" dirty="0" err="1"/>
              <a:t>IsBeerSetupComplete</a:t>
            </a:r>
            <a:r>
              <a:rPr lang="en-US" dirty="0"/>
              <a:t> 	… check if record “Beer Categories” is empty</a:t>
            </a:r>
          </a:p>
          <a:p>
            <a:pPr lvl="1"/>
            <a:r>
              <a:rPr lang="en-US" dirty="0" err="1"/>
              <a:t>CheckBeerSetup</a:t>
            </a:r>
            <a:r>
              <a:rPr lang="en-US" dirty="0"/>
              <a:t> 	… use the check and show a notification</a:t>
            </a:r>
          </a:p>
          <a:p>
            <a:pPr lvl="1"/>
            <a:r>
              <a:rPr lang="en-US" dirty="0" err="1"/>
              <a:t>StartBeerSetup</a:t>
            </a:r>
            <a:r>
              <a:rPr lang="en-US" dirty="0"/>
              <a:t>	… callback method for the notification action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codeunit</a:t>
            </a:r>
            <a:r>
              <a:rPr lang="en-US" dirty="0"/>
              <a:t> from “Customer Card [CC]”</a:t>
            </a:r>
            <a:br>
              <a:rPr lang="en-US" dirty="0"/>
            </a:br>
            <a:r>
              <a:rPr lang="en-US" dirty="0"/>
              <a:t>and invoke a notification</a:t>
            </a:r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FD3175-46F2-410C-AE56-C0BA366E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499" y="4032986"/>
            <a:ext cx="3222501" cy="2303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377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274D88D9-9E8F-45D0-9387-AABA6882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7865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2F80ED-D23D-4E29-AC91-39C31BFF31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841DE8-6388-437D-8A5D-0E5EF718A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627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797650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</a:t>
            </a:r>
            <a:r>
              <a:rPr lang="en-US"/>
              <a:t>md”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FCDBC-CD6B-4748-B4AD-5D2A4D47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398B75-24C2-4073-8FD5-87C7701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en-US" smtClean="0"/>
              <a:t>4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CBBE95-5F0B-4697-8F27-4E9FCE1E4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Language &amp; Types (Re-Cap)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77A6DC-0FD7-4907-A8FF-206C623AF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854C2C-8C17-4281-9C73-860281D7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&amp; In-Client Designer</a:t>
            </a:r>
            <a:br>
              <a:rPr lang="en-US"/>
            </a:br>
            <a:r>
              <a:rPr lang="en-US">
                <a:solidFill>
                  <a:srgbClr val="F5A748"/>
                </a:solidFill>
              </a:rPr>
              <a:t>Agenda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7F58A5-C1EE-4155-BD9D-CB04555C85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Notification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0CD403-525F-4237-B938-F382D9DA54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72F7D75-6C99-4C1B-B17A-413CC036D2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Wizard Basics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021DE4-6F98-4523-B197-FE341CA2B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109B8E8-4B22-444E-BAAE-A9FDA027FF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CB7ABABC-C4D6-43AB-ACB4-651D470FCF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3008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792DB421-72D8-421E-A481-BABC91627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" r="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Language &amp; Types</a:t>
            </a:r>
          </a:p>
          <a:p>
            <a:r>
              <a:rPr lang="en-US" dirty="0"/>
              <a:t>Re-Cap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3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24E81FC-BF5B-48C6-882E-F86DD26A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Language &amp; Types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DE37B-4410-4120-80E2-6914E429D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A8C96D-1018-408D-A112-C9ABBA06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D636AAD-72BA-49C4-9E26-8AC7A908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Recommendation for VS Code</a:t>
            </a:r>
          </a:p>
          <a:p>
            <a:pPr lvl="1"/>
            <a:r>
              <a:rPr lang="en-US" dirty="0"/>
              <a:t>1 File per Object</a:t>
            </a:r>
          </a:p>
          <a:p>
            <a:pPr lvl="1"/>
            <a:r>
              <a:rPr lang="en-US" dirty="0"/>
              <a:t>Organize Object Files in Folders (Pages, </a:t>
            </a:r>
            <a:r>
              <a:rPr lang="en-US" dirty="0" err="1"/>
              <a:t>PageExtension</a:t>
            </a:r>
            <a:r>
              <a:rPr lang="en-US" dirty="0"/>
              <a:t>, …)</a:t>
            </a:r>
          </a:p>
          <a:p>
            <a:pPr lvl="1"/>
            <a:endParaRPr lang="en-US" dirty="0"/>
          </a:p>
          <a:p>
            <a:r>
              <a:rPr lang="en-US" dirty="0"/>
              <a:t>Use Snippets in AL</a:t>
            </a:r>
          </a:p>
          <a:p>
            <a:pPr lvl="1"/>
            <a:r>
              <a:rPr lang="en-US" dirty="0" err="1"/>
              <a:t>ttable</a:t>
            </a:r>
            <a:endParaRPr lang="en-US" dirty="0"/>
          </a:p>
          <a:p>
            <a:pPr lvl="1"/>
            <a:r>
              <a:rPr lang="en-US" dirty="0" err="1"/>
              <a:t>tpageext</a:t>
            </a:r>
            <a:endParaRPr lang="en-US" dirty="0"/>
          </a:p>
          <a:p>
            <a:pPr lvl="1"/>
            <a:r>
              <a:rPr lang="en-US" dirty="0" err="1"/>
              <a:t>tcodeunit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Documentation - Development in AL</a:t>
            </a:r>
          </a:p>
          <a:p>
            <a:pPr lvl="1"/>
            <a:r>
              <a:rPr lang="en-US" dirty="0">
                <a:hlinkClick r:id="rId2"/>
              </a:rPr>
              <a:t>https://docs.microsoft.com/.../developer/</a:t>
            </a:r>
            <a:r>
              <a:rPr lang="en-US" dirty="0" err="1">
                <a:hlinkClick r:id="rId2"/>
              </a:rPr>
              <a:t>devenv</a:t>
            </a:r>
            <a:r>
              <a:rPr lang="en-US" dirty="0">
                <a:hlinkClick r:id="rId2"/>
              </a:rPr>
              <a:t>-dev-overview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73D6D37-6ADC-4FED-8217-EE6E334D0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5738"/>
              </p:ext>
            </p:extLst>
          </p:nvPr>
        </p:nvGraphicFramePr>
        <p:xfrm>
          <a:off x="6792198" y="1440000"/>
          <a:ext cx="503380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2">
                  <a:extLst>
                    <a:ext uri="{9D8B030D-6E8A-4147-A177-3AD203B41FA5}">
                      <a16:colId xmlns:a16="http://schemas.microsoft.com/office/drawing/2014/main" val="1407675431"/>
                    </a:ext>
                  </a:extLst>
                </a:gridCol>
                <a:gridCol w="2181789">
                  <a:extLst>
                    <a:ext uri="{9D8B030D-6E8A-4147-A177-3AD203B41FA5}">
                      <a16:colId xmlns:a16="http://schemas.microsoft.com/office/drawing/2014/main" val="3378238239"/>
                    </a:ext>
                  </a:extLst>
                </a:gridCol>
                <a:gridCol w="1520791">
                  <a:extLst>
                    <a:ext uri="{9D8B030D-6E8A-4147-A177-3AD203B41FA5}">
                      <a16:colId xmlns:a16="http://schemas.microsoft.com/office/drawing/2014/main" val="2185568105"/>
                    </a:ext>
                  </a:extLst>
                </a:gridCol>
              </a:tblGrid>
              <a:tr h="299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C/Side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Microsoft 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9467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Extending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9491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Codeunit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3"/>
                        </a:rPr>
                        <a:t>codeunit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97767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4"/>
                        </a:rPr>
                        <a:t>tableextension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5"/>
                        </a:rPr>
                        <a:t>table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275134"/>
                  </a:ext>
                </a:extLst>
              </a:tr>
              <a:tr h="547045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6"/>
                        </a:rPr>
                        <a:t>pageextension</a:t>
                      </a:r>
                      <a:endParaRPr lang="en-US" noProof="0" dirty="0"/>
                    </a:p>
                    <a:p>
                      <a:pPr algn="ctr"/>
                      <a:r>
                        <a:rPr lang="en-US" noProof="0" dirty="0" err="1">
                          <a:hlinkClick r:id="rId7"/>
                        </a:rPr>
                        <a:t>pagecustomization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8"/>
                        </a:rPr>
                        <a:t>page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4681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XMLport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9"/>
                        </a:rPr>
                        <a:t>xmlport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968110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0"/>
                        </a:rPr>
                        <a:t>query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081074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1"/>
                        </a:rPr>
                        <a:t>report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2880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Menu Suite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496273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2"/>
                        </a:rPr>
                        <a:t>profile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05222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13"/>
                        </a:rPr>
                        <a:t>controladdin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01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33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CFB9D59D-6C15-4303-8127-8F8CF3E654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</a:t>
            </a:r>
          </a:p>
          <a:p>
            <a:r>
              <a:rPr lang="en-US" dirty="0"/>
              <a:t>Notification</a:t>
            </a:r>
          </a:p>
          <a:p>
            <a:r>
              <a:rPr lang="en-US" dirty="0"/>
              <a:t>Wizard Basics</a:t>
            </a:r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7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UX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9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8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Notifictation</a:t>
            </a:r>
            <a:br>
              <a:rPr lang="en-US" dirty="0"/>
            </a:br>
            <a:r>
              <a:rPr lang="en-US" i="1" dirty="0"/>
              <a:t>“… programmatic way to send non-intrusive information to the User Interface (UI)…”</a:t>
            </a:r>
          </a:p>
          <a:p>
            <a:pPr lvl="1"/>
            <a:r>
              <a:rPr lang="en-US" dirty="0"/>
              <a:t>ID 		</a:t>
            </a:r>
            <a:r>
              <a:rPr lang="en-US" i="1" dirty="0" err="1"/>
              <a:t>Guid</a:t>
            </a:r>
            <a:endParaRPr lang="en-US" i="1" dirty="0"/>
          </a:p>
          <a:p>
            <a:pPr lvl="1"/>
            <a:r>
              <a:rPr lang="en-US" dirty="0"/>
              <a:t>Message</a:t>
            </a:r>
          </a:p>
          <a:p>
            <a:pPr lvl="1"/>
            <a:r>
              <a:rPr lang="en-US" dirty="0"/>
              <a:t>Scope	</a:t>
            </a:r>
            <a:r>
              <a:rPr lang="en-US" i="1" dirty="0"/>
              <a:t>Local / Global</a:t>
            </a:r>
          </a:p>
          <a:p>
            <a:pPr lvl="1"/>
            <a:r>
              <a:rPr lang="en-US" dirty="0"/>
              <a:t>Actions</a:t>
            </a:r>
          </a:p>
          <a:p>
            <a:pPr lvl="1"/>
            <a:r>
              <a:rPr lang="en-US" dirty="0" err="1"/>
              <a:t>GetData</a:t>
            </a:r>
            <a:r>
              <a:rPr lang="en-US" dirty="0"/>
              <a:t>(…) / </a:t>
            </a:r>
            <a:r>
              <a:rPr lang="en-US" dirty="0" err="1"/>
              <a:t>SetData</a:t>
            </a:r>
            <a:r>
              <a:rPr lang="en-US" dirty="0"/>
              <a:t>(…)</a:t>
            </a:r>
          </a:p>
          <a:p>
            <a:endParaRPr lang="en-US" dirty="0"/>
          </a:p>
          <a:p>
            <a:r>
              <a:rPr lang="en-US" dirty="0"/>
              <a:t>Configurable</a:t>
            </a:r>
          </a:p>
          <a:p>
            <a:pPr lvl="1"/>
            <a:r>
              <a:rPr lang="en-US" dirty="0"/>
              <a:t>Record "My Notifications“	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IsEnabled</a:t>
            </a:r>
            <a:r>
              <a:rPr lang="en-US" dirty="0">
                <a:sym typeface="Wingdings" panose="05000000000000000000" pitchFamily="2" charset="2"/>
              </a:rPr>
              <a:t>(…) / </a:t>
            </a:r>
            <a:r>
              <a:rPr lang="de-DE" dirty="0" err="1"/>
              <a:t>IsEnabledForRecrod</a:t>
            </a:r>
            <a:r>
              <a:rPr lang="de-DE" dirty="0"/>
              <a:t>(…)</a:t>
            </a:r>
          </a:p>
          <a:p>
            <a:pPr lvl="1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E8874D-B966-4077-97EC-8B2A4EE5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65" y="4090738"/>
            <a:ext cx="5671336" cy="2250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1F5119-12B7-4C3A-BBF9-705FC116B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583" y="2100920"/>
            <a:ext cx="4212418" cy="18458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86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9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  <a:p>
            <a:pPr lvl="1"/>
            <a:r>
              <a:rPr lang="en-US" dirty="0"/>
              <a:t>Object Type 		</a:t>
            </a:r>
            <a:r>
              <a:rPr lang="en-US" i="1" dirty="0"/>
              <a:t>Page (Navigation)</a:t>
            </a:r>
          </a:p>
          <a:p>
            <a:pPr lvl="1"/>
            <a:r>
              <a:rPr lang="en-US" dirty="0"/>
              <a:t>Groups		</a:t>
            </a:r>
            <a:r>
              <a:rPr lang="en-US" i="1" dirty="0" err="1"/>
              <a:t>InstructionalText</a:t>
            </a:r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Actions		</a:t>
            </a:r>
            <a:endParaRPr lang="en-US" i="1" dirty="0"/>
          </a:p>
          <a:p>
            <a:pPr lvl="1"/>
            <a:r>
              <a:rPr lang="en-US" dirty="0"/>
              <a:t>Back, Next, Finish	</a:t>
            </a:r>
            <a:r>
              <a:rPr lang="en-US" i="1" dirty="0"/>
              <a:t>Visibility depends on Page</a:t>
            </a:r>
          </a:p>
          <a:p>
            <a:pPr lvl="1"/>
            <a:r>
              <a:rPr lang="en-US" dirty="0"/>
              <a:t>Properties		</a:t>
            </a:r>
            <a:r>
              <a:rPr lang="en-US" i="1" dirty="0" err="1"/>
              <a:t>InFooterBar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Groups = Wizard Pages	</a:t>
            </a:r>
            <a:r>
              <a:rPr lang="en-US" i="1" dirty="0"/>
              <a:t>Show / Hide for each Page</a:t>
            </a:r>
            <a:endParaRPr lang="en-US" dirty="0"/>
          </a:p>
          <a:p>
            <a:pPr lvl="1"/>
            <a:r>
              <a:rPr lang="de-DE" dirty="0"/>
              <a:t>Start Page / Welcome	</a:t>
            </a:r>
            <a:r>
              <a:rPr lang="de-DE" i="1" dirty="0"/>
              <a:t>Introduktion</a:t>
            </a:r>
          </a:p>
          <a:p>
            <a:pPr lvl="1"/>
            <a:r>
              <a:rPr lang="de-DE" dirty="0"/>
              <a:t>Page XYZ</a:t>
            </a:r>
          </a:p>
          <a:p>
            <a:pPr lvl="1"/>
            <a:r>
              <a:rPr lang="de-DE" dirty="0"/>
              <a:t>Finish Page		</a:t>
            </a:r>
            <a:r>
              <a:rPr lang="de-DE" i="1" dirty="0"/>
              <a:t>Summary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D642619-1DA8-481F-9352-A71D70F0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066" y="1440000"/>
            <a:ext cx="4789934" cy="43746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8954608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265CDB-1D76-4595-A44E-F1D914D02906}">
  <ds:schemaRefs>
    <ds:schemaRef ds:uri="http://purl.org/dc/elements/1.1/"/>
    <ds:schemaRef ds:uri="http://schemas.microsoft.com/office/2006/documentManagement/types"/>
    <ds:schemaRef ds:uri="http://purl.org/dc/terms/"/>
    <ds:schemaRef ds:uri="05542a94-bbbb-426b-8ce8-25e698cde4d1"/>
    <ds:schemaRef ds:uri="abfa8901-7984-434c-b8fc-f6aa73d9b37f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334</Words>
  <Application>Microsoft Office PowerPoint</Application>
  <PresentationFormat>Breitbild</PresentationFormat>
  <Paragraphs>188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Lucida Grande</vt:lpstr>
      <vt:lpstr>Wingdings</vt:lpstr>
      <vt:lpstr>CC Powerpoint_Master_de</vt:lpstr>
      <vt:lpstr>Microsoft AL</vt:lpstr>
      <vt:lpstr>Prerequisite</vt:lpstr>
      <vt:lpstr>VS Code Useful Extensions</vt:lpstr>
      <vt:lpstr>GUI &amp; In-Client Designer Agenda</vt:lpstr>
      <vt:lpstr>Microsoft AL</vt:lpstr>
      <vt:lpstr>Microsoft AL Language &amp; Types</vt:lpstr>
      <vt:lpstr>Improve the UX</vt:lpstr>
      <vt:lpstr>Pages in Microsoft AL Improve the UX</vt:lpstr>
      <vt:lpstr>Pages in Microsoft AL Improve the UX</vt:lpstr>
      <vt:lpstr>It’s Lab Time</vt:lpstr>
      <vt:lpstr>Pages in Microsoft AL Hands On</vt:lpstr>
      <vt:lpstr>Pages in Microsoft AL Hands On – Notification</vt:lpstr>
      <vt:lpstr>Pages in Microsoft AL Hands On – Wizard</vt:lpstr>
      <vt:lpstr>Pages in Microsoft AL Hands On – Wizard</vt:lpstr>
      <vt:lpstr>Pages in Microsoft AL Hands On – Notification &amp; Assisted Setup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41</cp:revision>
  <cp:lastPrinted>2014-09-04T12:44:12Z</cp:lastPrinted>
  <dcterms:created xsi:type="dcterms:W3CDTF">2017-05-18T08:07:40Z</dcterms:created>
  <dcterms:modified xsi:type="dcterms:W3CDTF">2018-05-22T12:31:32Z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